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B66E46-4728-4B9A-A860-F3B604064DB2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594619-6E42-4925-A611-59F03D956F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918648" cy="36004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nstantia" panose="02030602050306030303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«</a:t>
            </a:r>
            <a:r>
              <a:rPr lang="ru-RU" sz="4000" b="1" dirty="0">
                <a:solidFill>
                  <a:srgbClr val="C00000"/>
                </a:solidFill>
                <a:latin typeface="Constantia" panose="02030602050306030303" pitchFamily="18" charset="0"/>
              </a:rPr>
              <a:t>Требования к условиям реализации основной образовательной программы дошкольного образования»</a:t>
            </a:r>
            <a:r>
              <a:rPr lang="ru-RU" sz="4000" dirty="0">
                <a:solidFill>
                  <a:srgbClr val="C00000"/>
                </a:solidFill>
                <a:latin typeface="Constantia" panose="02030602050306030303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Constantia" panose="02030602050306030303" pitchFamily="18" charset="0"/>
              </a:rPr>
            </a:br>
            <a:endParaRPr lang="ru-RU" sz="4000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8424936" cy="165618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Подготовила: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Майер Н. Н.-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ст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.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воспитатель </a:t>
            </a:r>
          </a:p>
          <a:p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МКДОУ д/с №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442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onstantia" panose="02030602050306030303" pitchFamily="18" charset="0"/>
              </a:rPr>
              <a:t>2) </a:t>
            </a:r>
            <a:r>
              <a:rPr lang="ru-RU" sz="2200" b="1" dirty="0" smtClean="0">
                <a:latin typeface="Constantia" panose="02030602050306030303" pitchFamily="18" charset="0"/>
              </a:rPr>
              <a:t>организацию 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материалов; </a:t>
            </a:r>
            <a:endParaRPr lang="ru-RU" b="1" dirty="0" smtClean="0">
              <a:latin typeface="Constantia" panose="02030602050306030303" pitchFamily="18" charset="0"/>
            </a:endParaRPr>
          </a:p>
          <a:p>
            <a:r>
              <a:rPr lang="ru-RU" sz="2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3)построение 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 и склонности.</a:t>
            </a:r>
          </a:p>
          <a:p>
            <a:r>
              <a:rPr lang="ru-RU" b="1" dirty="0">
                <a:latin typeface="Constantia" panose="02030602050306030303" pitchFamily="18" charset="0"/>
              </a:rPr>
              <a:t>● вовлечение всех детей в разные виды </a:t>
            </a:r>
            <a:r>
              <a:rPr lang="ru-RU" b="1" dirty="0" smtClean="0">
                <a:latin typeface="Constantia" panose="02030602050306030303" pitchFamily="18" charset="0"/>
              </a:rPr>
              <a:t>деятельности, способствующие </a:t>
            </a:r>
            <a:r>
              <a:rPr lang="ru-RU" b="1" dirty="0">
                <a:latin typeface="Constantia" panose="02030602050306030303" pitchFamily="18" charset="0"/>
              </a:rPr>
              <a:t>развитию норм социального поведения, интересов и познавательных действий; </a:t>
            </a:r>
          </a:p>
          <a:p>
            <a:r>
              <a:rPr lang="ru-RU" b="1" dirty="0">
                <a:latin typeface="Constantia" panose="02030602050306030303" pitchFamily="18" charset="0"/>
              </a:rPr>
              <a:t>● уважение индивидуальности каждого </a:t>
            </a:r>
            <a:r>
              <a:rPr lang="ru-RU" b="1" dirty="0" smtClean="0">
                <a:latin typeface="Constantia" panose="02030602050306030303" pitchFamily="18" charset="0"/>
              </a:rPr>
              <a:t>ребёнка</a:t>
            </a:r>
            <a:r>
              <a:rPr lang="ru-RU" b="1" dirty="0">
                <a:latin typeface="Constantia" panose="02030602050306030303" pitchFamily="18" charset="0"/>
              </a:rPr>
              <a:t>;</a:t>
            </a:r>
            <a:endParaRPr lang="ru-RU" b="1" dirty="0" smtClean="0">
              <a:latin typeface="Constantia" panose="02030602050306030303" pitchFamily="18" charset="0"/>
            </a:endParaRPr>
          </a:p>
          <a:p>
            <a:r>
              <a:rPr lang="ru-RU" b="1" dirty="0" smtClean="0">
                <a:latin typeface="Constantia" panose="02030602050306030303" pitchFamily="18" charset="0"/>
              </a:rPr>
              <a:t>● </a:t>
            </a:r>
            <a:r>
              <a:rPr lang="ru-RU" b="1" dirty="0">
                <a:latin typeface="Constantia" panose="02030602050306030303" pitchFamily="18" charset="0"/>
              </a:rPr>
              <a:t>недирективную помощь и поддержку детской инициативы и самостоятельности в разных видах деятельности; </a:t>
            </a:r>
          </a:p>
          <a:p>
            <a:r>
              <a:rPr lang="ru-RU" b="1" dirty="0">
                <a:latin typeface="Constantia" panose="02030602050306030303" pitchFamily="18" charset="0"/>
              </a:rPr>
              <a:t>● широкие возможности для развития свободной игры </a:t>
            </a:r>
            <a:r>
              <a:rPr lang="ru-RU" b="1" dirty="0" smtClean="0">
                <a:latin typeface="Constantia" panose="02030602050306030303" pitchFamily="18" charset="0"/>
              </a:rPr>
              <a:t>детей используя </a:t>
            </a:r>
            <a:r>
              <a:rPr lang="ru-RU" b="1" dirty="0">
                <a:latin typeface="Constantia" panose="02030602050306030303" pitchFamily="18" charset="0"/>
              </a:rPr>
              <a:t>ресурсы </a:t>
            </a:r>
            <a:r>
              <a:rPr lang="ru-RU" b="1" dirty="0" smtClean="0">
                <a:latin typeface="Constantia" panose="02030602050306030303" pitchFamily="18" charset="0"/>
              </a:rPr>
              <a:t>предметной </a:t>
            </a:r>
            <a:r>
              <a:rPr lang="ru-RU" b="1" dirty="0">
                <a:latin typeface="Constantia" panose="02030602050306030303" pitchFamily="18" charset="0"/>
              </a:rPr>
              <a:t>образовательной среды;</a:t>
            </a:r>
          </a:p>
          <a:p>
            <a:r>
              <a:rPr lang="ru-RU" b="1" dirty="0">
                <a:latin typeface="Constantia" panose="02030602050306030303" pitchFamily="18" charset="0"/>
              </a:rPr>
              <a:t>● условия для овладения культурными средствами деятельности, находящимися в зоне ближайшего развития детей; </a:t>
            </a:r>
          </a:p>
          <a:p>
            <a:r>
              <a:rPr lang="ru-RU" b="1" dirty="0">
                <a:latin typeface="Constantia" panose="02030602050306030303" pitchFamily="18" charset="0"/>
              </a:rPr>
              <a:t>● организацию видов деятельности, стимулирующих развитие мышления, воображения, фантазии и детского творчества;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sz="2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) открытый характер образовательного процесса на основе сотрудничества с семьями воспитанников.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endParaRPr lang="ru-RU" sz="3200" b="1" dirty="0"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«Каждый ребёнок для нас почемучка, и надо, по сути дела, не погасить почемучек, а дать им почувствовать себя уверенными людьми. И вместо классической формулы «учиться, учиться, учиться», мы говорим «развиваться, развиваться, развиваться». 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Constantia" panose="02030602050306030303" pitchFamily="18" charset="0"/>
            </a:endParaRPr>
          </a:p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Александр </a:t>
            </a:r>
            <a:r>
              <a:rPr lang="ru-RU" sz="3200" b="1" dirty="0" err="1" smtClean="0">
                <a:solidFill>
                  <a:srgbClr val="C00000"/>
                </a:solidFill>
                <a:latin typeface="Constantia" panose="02030602050306030303" pitchFamily="18" charset="0"/>
              </a:rPr>
              <a:t>Асмолов</a:t>
            </a:r>
            <a:endParaRPr lang="ru-RU" sz="3200" b="1" dirty="0" smtClean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36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Особенности </a:t>
            </a:r>
            <a:r>
              <a:rPr lang="ru-RU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Стандарта дошкольного образования и его </a:t>
            </a:r>
            <a:r>
              <a:rPr lang="ru-RU" sz="36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новизна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заключается </a:t>
            </a:r>
            <a:r>
              <a:rPr lang="ru-RU" sz="27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 том, что стандарт </a:t>
            </a:r>
            <a:r>
              <a:rPr lang="ru-RU" sz="2700" b="1" dirty="0">
                <a:solidFill>
                  <a:srgbClr val="002060"/>
                </a:solidFill>
                <a:latin typeface="Constantia" panose="02030602050306030303" pitchFamily="18" charset="0"/>
              </a:rPr>
              <a:t>дошкольного детства – это прежде всего стандарт «поддержки разнообразия детства». </a:t>
            </a:r>
            <a:br>
              <a:rPr lang="ru-RU" sz="2700" b="1" dirty="0">
                <a:solidFill>
                  <a:srgbClr val="002060"/>
                </a:solidFill>
                <a:latin typeface="Constantia" panose="02030602050306030303" pitchFamily="18" charset="0"/>
              </a:rPr>
            </a:br>
            <a:endParaRPr lang="ru-RU" sz="27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700808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Constantia" panose="02030602050306030303" pitchFamily="18" charset="0"/>
              </a:rPr>
              <a:t>        </a:t>
            </a:r>
          </a:p>
          <a:p>
            <a:pPr algn="just"/>
            <a:endParaRPr lang="ru-RU" sz="2400" b="1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400" b="1" dirty="0" smtClean="0">
                <a:latin typeface="Constantia" panose="02030602050306030303" pitchFamily="18" charset="0"/>
              </a:rPr>
              <a:t>ФГОС </a:t>
            </a:r>
            <a:r>
              <a:rPr lang="ru-RU" sz="2400" b="1" dirty="0">
                <a:latin typeface="Constantia" panose="02030602050306030303" pitchFamily="18" charset="0"/>
              </a:rPr>
              <a:t>ДО основывается на </a:t>
            </a:r>
            <a:r>
              <a:rPr lang="ru-RU" sz="2400" b="1" dirty="0" err="1">
                <a:latin typeface="Constantia" panose="02030602050306030303" pitchFamily="18" charset="0"/>
              </a:rPr>
              <a:t>самоценности</a:t>
            </a:r>
            <a:r>
              <a:rPr lang="ru-RU" sz="2400" b="1" dirty="0">
                <a:latin typeface="Constantia" panose="02030602050306030303" pitchFamily="18" charset="0"/>
              </a:rPr>
              <a:t> дошкольного детства и создаёт нормативно-правовые условия для </a:t>
            </a:r>
            <a:r>
              <a:rPr lang="ru-RU" sz="2400" b="1" dirty="0" smtClean="0">
                <a:latin typeface="Constantia" panose="02030602050306030303" pitchFamily="18" charset="0"/>
              </a:rPr>
              <a:t>личностного </a:t>
            </a:r>
            <a:r>
              <a:rPr lang="ru-RU" sz="2400" b="1" dirty="0">
                <a:latin typeface="Constantia" panose="02030602050306030303" pitchFamily="18" charset="0"/>
              </a:rPr>
              <a:t>роста ребёнка, формирования направления его индивидуального развития, учитывает особые потребности детей с ограниченными возможностями здоровья.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400" b="1" dirty="0" smtClean="0">
                <a:latin typeface="Constantia" panose="02030602050306030303" pitchFamily="18" charset="0"/>
              </a:rPr>
              <a:t>       Стандарт </a:t>
            </a:r>
            <a:r>
              <a:rPr lang="ru-RU" sz="2400" b="1" dirty="0">
                <a:latin typeface="Constantia" panose="02030602050306030303" pitchFamily="18" charset="0"/>
              </a:rPr>
              <a:t>определяет совершенно новые ориентиры.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«Не </a:t>
            </a:r>
            <a:r>
              <a:rPr lang="ru-RU" sz="2400" b="1" dirty="0">
                <a:solidFill>
                  <a:srgbClr val="C00000"/>
                </a:solidFill>
                <a:latin typeface="Constantia" panose="02030602050306030303" pitchFamily="18" charset="0"/>
              </a:rPr>
              <a:t>ребёнок должен готовиться к школе, а школа должна готовиться к ребёнку». </a:t>
            </a:r>
            <a:r>
              <a:rPr lang="ru-RU" sz="24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  </a:t>
            </a:r>
          </a:p>
          <a:p>
            <a:pPr algn="r"/>
            <a:r>
              <a:rPr lang="ru-RU" sz="2400" b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sz="2400" b="1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Асмолов</a:t>
            </a:r>
            <a:endParaRPr lang="ru-RU" sz="24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92888" cy="576064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Федеральный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государственный образовательный стандарт дошкольного образования, утв. приказом </a:t>
            </a:r>
            <a:r>
              <a:rPr lang="ru-RU" sz="24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Минобрнауки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 России от 17.10.2013 № 1155 наряду с требованиями к структуре основной образовательной программы дошкольного образования предусматривает требования к условиям ее реализации. </a:t>
            </a: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2400" b="1" u="sng" dirty="0">
                <a:solidFill>
                  <a:srgbClr val="C00000"/>
                </a:solidFill>
                <a:latin typeface="Constantia" panose="02030602050306030303" pitchFamily="18" charset="0"/>
              </a:rPr>
              <a:t>Требования к условиям реализации программы включают в </a:t>
            </a:r>
            <a:r>
              <a:rPr lang="ru-RU" sz="2400" b="1" u="sng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себя:</a:t>
            </a:r>
            <a:r>
              <a:rPr lang="ru-RU" sz="2400" b="1" dirty="0">
                <a:solidFill>
                  <a:srgbClr val="C00000"/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Constantia" panose="02030602050306030303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требования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к психолого-педагогическим </a:t>
            </a: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условиям;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-требования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к кадровым условиям;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-требования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к развивающей предметно-пространственной </a:t>
            </a: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среде;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-требования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к финансовым условиям и </a:t>
            </a: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материально-техническим условиям </a:t>
            </a:r>
            <a:r>
              <a:rPr lang="ru-RU" sz="2400" dirty="0"/>
              <a:t>условиям.</a:t>
            </a:r>
            <a:br>
              <a:rPr lang="ru-RU" sz="2400" dirty="0"/>
            </a:br>
            <a:endParaRPr lang="ru-RU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5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4650" y="188640"/>
            <a:ext cx="8679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nstantia" panose="02030602050306030303" pitchFamily="18" charset="0"/>
              </a:rPr>
              <a:t>. </a:t>
            </a:r>
            <a:endParaRPr lang="ru-RU" sz="2400" dirty="0">
              <a:latin typeface="Constantia" panose="0203060205030603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650" y="188640"/>
            <a:ext cx="867983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  <a:latin typeface="Constantia" panose="02030602050306030303" pitchFamily="18" charset="0"/>
              </a:rPr>
              <a:t>Требования к </a:t>
            </a:r>
            <a:r>
              <a:rPr lang="ru-RU" sz="2800" b="1" u="sng" dirty="0" err="1">
                <a:solidFill>
                  <a:srgbClr val="C00000"/>
                </a:solidFill>
                <a:latin typeface="Constantia" panose="02030602050306030303" pitchFamily="18" charset="0"/>
              </a:rPr>
              <a:t>психолого</a:t>
            </a:r>
            <a:r>
              <a:rPr lang="ru-RU" sz="2800" b="1" u="sng" dirty="0">
                <a:solidFill>
                  <a:srgbClr val="C00000"/>
                </a:solidFill>
                <a:latin typeface="Constantia" panose="02030602050306030303" pitchFamily="18" charset="0"/>
              </a:rPr>
              <a:t>–педагогическим условиям реализации основной образовательной программы дошкольного образования</a:t>
            </a:r>
            <a:r>
              <a:rPr lang="ru-RU" sz="2800" b="1" u="sng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.</a:t>
            </a:r>
          </a:p>
          <a:p>
            <a:r>
              <a:rPr lang="ru-RU" sz="2400" b="1" dirty="0">
                <a:latin typeface="Constantia" panose="02030602050306030303" pitchFamily="18" charset="0"/>
              </a:rPr>
              <a:t>● 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способностях;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endParaRPr lang="ru-RU" sz="2400" b="1" dirty="0">
              <a:latin typeface="Constantia" panose="02030602050306030303" pitchFamily="18" charset="0"/>
            </a:endParaRPr>
          </a:p>
          <a:p>
            <a:r>
              <a:rPr lang="ru-RU" sz="2400" b="1" dirty="0">
                <a:latin typeface="Constantia" panose="02030602050306030303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7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 </a:t>
            </a:r>
          </a:p>
          <a:p>
            <a:endParaRPr lang="ru-RU" sz="24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 </a:t>
            </a:r>
          </a:p>
          <a:p>
            <a:endParaRPr lang="ru-RU" sz="24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● поддержка инициативы и самостоятельности детей в специфических для них видах деятельности; </a:t>
            </a:r>
          </a:p>
          <a:p>
            <a:endParaRPr lang="ru-RU" sz="24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2400" b="1" dirty="0">
                <a:latin typeface="Constantia" panose="02030602050306030303" pitchFamily="18" charset="0"/>
              </a:rPr>
              <a:t>● 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sz="2400" dirty="0"/>
              <a:t>● </a:t>
            </a:r>
            <a:r>
              <a:rPr lang="ru-RU" sz="2400" b="1" dirty="0">
                <a:latin typeface="Constantia" panose="02030602050306030303" pitchFamily="18" charset="0"/>
              </a:rPr>
              <a:t>защита детей от всех форм физического и психического насилия; </a:t>
            </a:r>
          </a:p>
          <a:p>
            <a:endParaRPr lang="ru-RU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Constantia" panose="02030602050306030303" pitchFamily="18" charset="0"/>
            </a:endParaRPr>
          </a:p>
          <a:p>
            <a:r>
              <a:rPr lang="ru-RU" sz="2400" b="1" dirty="0" smtClean="0">
                <a:latin typeface="Constantia" panose="02030602050306030303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 </a:t>
            </a:r>
          </a:p>
          <a:p>
            <a:endParaRPr lang="ru-RU" sz="2400" b="1" dirty="0" smtClean="0">
              <a:latin typeface="Constantia" panose="02030602050306030303" pitchFamily="18" charset="0"/>
            </a:endParaRPr>
          </a:p>
          <a:p>
            <a:r>
              <a:rPr lang="ru-RU" sz="2400" b="1" dirty="0" smtClean="0">
                <a:latin typeface="Constantia" panose="02030602050306030303" pitchFamily="18" charset="0"/>
              </a:rPr>
              <a:t>•Деятельность педагогических работников в Организации (группе) должна 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 </a:t>
            </a:r>
          </a:p>
          <a:p>
            <a:endParaRPr lang="ru-RU" sz="2400" b="1" dirty="0" smtClean="0">
              <a:latin typeface="Constantia" panose="02030602050306030303" pitchFamily="18" charset="0"/>
            </a:endParaRPr>
          </a:p>
          <a:p>
            <a:r>
              <a:rPr lang="ru-RU" sz="2400" b="1" dirty="0">
                <a:latin typeface="Constantia" panose="02030602050306030303" pitchFamily="18" charset="0"/>
              </a:rPr>
              <a:t>В Организации (группе) может проводиться оценка развития детей, его динамики, в том числе измерение их личностных образовательных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814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onstantia" panose="02030602050306030303" pitchFamily="18" charset="0"/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едагогическая диагностика </a:t>
            </a:r>
            <a:r>
              <a:rPr lang="ru-RU" sz="2400" b="1" dirty="0" smtClean="0">
                <a:latin typeface="Constantia" panose="02030602050306030303" pitchFamily="18" charset="0"/>
              </a:rPr>
              <a:t>- такая оценка развития детей, которая необходима педагогу, непосредственно работающему с детьми, для получения «обратной связи» в процессе взаимодействия с ребенком или с группой детей. </a:t>
            </a:r>
          </a:p>
          <a:p>
            <a:endParaRPr lang="ru-RU" sz="2400" b="1" dirty="0" smtClean="0">
              <a:latin typeface="Constantia" panose="02030602050306030303" pitchFamily="18" charset="0"/>
            </a:endParaRP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Constantia" panose="02030602050306030303" pitchFamily="18" charset="0"/>
              </a:rPr>
              <a:t>Задачи, для решения которых могут использоваться результаты педагогической диагностики:</a:t>
            </a:r>
            <a:endParaRPr lang="ru-RU" sz="24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r>
              <a:rPr lang="ru-RU" sz="2400" b="1" dirty="0">
                <a:latin typeface="Constantia" panose="02030602050306030303" pitchFamily="18" charset="0"/>
              </a:rPr>
              <a:t>1. индивидуализация образования, которая может предполагать поддержку ребенка, построение его образовательной траектории или коррекцию его развития в рамках профессиональной компетенции педагога;</a:t>
            </a:r>
          </a:p>
          <a:p>
            <a:r>
              <a:rPr lang="ru-RU" sz="2400" b="1" dirty="0">
                <a:latin typeface="Constantia" panose="02030602050306030303" pitchFamily="18" charset="0"/>
              </a:rPr>
              <a:t>2. оптимизация работы с группой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0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Психолого-педагогическая </a:t>
            </a:r>
            <a:r>
              <a:rPr lang="ru-RU" sz="2800" b="1" dirty="0">
                <a:solidFill>
                  <a:srgbClr val="C00000"/>
                </a:solidFill>
                <a:latin typeface="Constantia" panose="02030602050306030303" pitchFamily="18" charset="0"/>
              </a:rPr>
              <a:t>диагностика </a:t>
            </a:r>
            <a:r>
              <a:rPr lang="ru-RU" sz="2400" b="1" dirty="0">
                <a:latin typeface="Constantia" panose="02030602050306030303" pitchFamily="18" charset="0"/>
              </a:rPr>
              <a:t>– оценка развития и его динамики у детей дошкольного возраста, связанная с оценкой эффективности педагогических действий и лежащая в основе их дальнейшего планирования.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Психологическую диагностику </a:t>
            </a:r>
            <a:r>
              <a:rPr lang="ru-RU" sz="2400" b="1" dirty="0" smtClean="0">
                <a:latin typeface="Constantia" panose="02030602050306030303" pitchFamily="18" charset="0"/>
              </a:rPr>
              <a:t>индивидуального </a:t>
            </a:r>
            <a:r>
              <a:rPr lang="ru-RU" sz="2400" b="1" dirty="0">
                <a:latin typeface="Constantia" panose="02030602050306030303" pitchFamily="18" charset="0"/>
              </a:rPr>
              <a:t>развития ребенка, проводят по мере необходимости квалифицированные специалисты - психологи и/или педагоги-психологи.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pPr algn="ctr"/>
            <a:r>
              <a:rPr lang="ru-RU" sz="2400" b="1" dirty="0" smtClean="0">
                <a:latin typeface="Constantia" panose="02030602050306030303" pitchFamily="18" charset="0"/>
              </a:rPr>
              <a:t>Ее </a:t>
            </a:r>
            <a:r>
              <a:rPr lang="ru-RU" sz="2400" b="1" dirty="0">
                <a:latin typeface="Constantia" panose="02030602050306030303" pitchFamily="18" charset="0"/>
              </a:rPr>
              <a:t>результаты используются для квалифицированной коррекции развития детей или для решения задач психологического сопровождения развития ребенка (группы детей). </a:t>
            </a:r>
            <a:endParaRPr lang="ru-RU" sz="2400" b="1" dirty="0" smtClean="0">
              <a:latin typeface="Constantia" panose="02030602050306030303" pitchFamily="18" charset="0"/>
            </a:endParaRPr>
          </a:p>
          <a:p>
            <a:pPr algn="ctr"/>
            <a:r>
              <a:rPr lang="ru-RU" sz="2400" b="1" dirty="0" smtClean="0">
                <a:latin typeface="Constantia" panose="02030602050306030303" pitchFamily="18" charset="0"/>
              </a:rPr>
              <a:t>Для </a:t>
            </a:r>
            <a:r>
              <a:rPr lang="ru-RU" sz="2400" b="1" dirty="0">
                <a:latin typeface="Constantia" panose="02030602050306030303" pitchFamily="18" charset="0"/>
              </a:rPr>
              <a:t>участия ребенка в психологической диагностике в обязательном порядке требуется согласие его родителей (законных представителей). </a:t>
            </a:r>
          </a:p>
        </p:txBody>
      </p:sp>
    </p:spTree>
    <p:extLst>
      <p:ext uri="{BB962C8B-B14F-4D97-AF65-F5344CB8AC3E}">
        <p14:creationId xmlns:p14="http://schemas.microsoft.com/office/powerpoint/2010/main" val="36904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Требования к кадровым условиям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nstantia" panose="02030602050306030303" pitchFamily="18" charset="0"/>
              </a:rPr>
              <a:t>«Качество системы образования не может быть выше уровня работающих в ней педагогов», «…. умение привлечь к педагогической профессии подходящие кадры является решающим условием повышения качества образования» </a:t>
            </a:r>
            <a:endParaRPr lang="ru-RU" sz="2800" b="1" dirty="0" smtClean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just"/>
            <a:r>
              <a:rPr lang="ru-RU" sz="2000" b="1" dirty="0">
                <a:latin typeface="Constantia" panose="02030602050306030303" pitchFamily="18" charset="0"/>
              </a:rPr>
              <a:t>У педагогического работника, реализующего Программу, должны быть сформированы основные компетенции, необходимые для создания социальной ситуации развития воспитанников, соответствующей специфике дошкольного возраста</a:t>
            </a:r>
            <a:r>
              <a:rPr lang="ru-RU" sz="2000" b="1" dirty="0" smtClean="0">
                <a:latin typeface="Constantia" panose="02030602050306030303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Constantia" panose="02030602050306030303" pitchFamily="18" charset="0"/>
              </a:rPr>
              <a:t>Данные компетенции предполагают: </a:t>
            </a:r>
            <a:endParaRPr lang="ru-RU" sz="2000" b="1" dirty="0" smtClean="0">
              <a:latin typeface="Constantia" panose="02030602050306030303" pitchFamily="18" charset="0"/>
            </a:endParaRPr>
          </a:p>
          <a:p>
            <a:pPr algn="just"/>
            <a:r>
              <a:rPr lang="ru-RU" sz="2200" b="1" dirty="0">
                <a:latin typeface="Constantia" panose="02030602050306030303" pitchFamily="18" charset="0"/>
              </a:rPr>
              <a:t>1) </a:t>
            </a:r>
            <a:r>
              <a:rPr lang="ru-RU" sz="2200" b="1" dirty="0">
                <a:solidFill>
                  <a:srgbClr val="0070C0"/>
                </a:solidFill>
                <a:latin typeface="Constantia" panose="02030602050306030303" pitchFamily="18" charset="0"/>
              </a:rPr>
              <a:t>обеспечение эмоционального благополучия каждого ребёнка посредством: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Constantia" panose="02030602050306030303" pitchFamily="18" charset="0"/>
              </a:rPr>
              <a:t>создания позитивного психологического и морально-нравственного климата в группе</a:t>
            </a:r>
            <a:r>
              <a:rPr lang="ru-RU" sz="2000" b="1" dirty="0" smtClean="0">
                <a:latin typeface="Constantia" panose="02030602050306030303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b="1" dirty="0">
                <a:latin typeface="Constantia" panose="02030602050306030303" pitchFamily="18" charset="0"/>
              </a:rPr>
              <a:t>проявления чуткости к интересам и возможностям детей; </a:t>
            </a:r>
            <a:endParaRPr lang="ru-RU" sz="2000" b="1" dirty="0" smtClean="0">
              <a:latin typeface="Constantia" panose="0203060205030603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Constantia" panose="02030602050306030303" pitchFamily="18" charset="0"/>
              </a:rPr>
              <a:t>непосредственного </a:t>
            </a:r>
            <a:r>
              <a:rPr lang="ru-RU" sz="2000" b="1" dirty="0">
                <a:latin typeface="Constantia" panose="02030602050306030303" pitchFamily="18" charset="0"/>
              </a:rPr>
              <a:t>общения с каждым ребёнком; </a:t>
            </a:r>
            <a:endParaRPr lang="ru-RU" sz="2000" b="1" dirty="0" smtClean="0">
              <a:latin typeface="Constantia" panose="02030602050306030303" pitchFamily="18" charset="0"/>
            </a:endParaRPr>
          </a:p>
          <a:p>
            <a:pPr algn="just"/>
            <a:endParaRPr lang="ru-RU" sz="2000" b="1" dirty="0">
              <a:latin typeface="Constantia" panose="0203060205030603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latin typeface="Constantia" panose="02030602050306030303" pitchFamily="18" charset="0"/>
            </a:endParaRPr>
          </a:p>
          <a:p>
            <a:pPr algn="just"/>
            <a:endParaRPr lang="ru-RU" sz="2000" b="1" dirty="0">
              <a:latin typeface="Constantia" panose="02030602050306030303" pitchFamily="18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785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              «Требования к условиям реализации основной образовательной программы дошкольного образования» </vt:lpstr>
      <vt:lpstr>    Особенности Стандарта дошкольного образования и его новизна заключается  в том, что стандарт дошкольного детства – это прежде всего стандарт «поддержки разнообразия детства».  </vt:lpstr>
      <vt:lpstr>Федеральный государственный образовательный стандарт дошкольного образования, утв. приказом Минобрнауки России от 17.10.2013 № 1155 наряду с требованиями к структуре основной образовательной программы дошкольного образования предусматривает требования к условиям ее реализации.  Требования к условиям реализации программы включают в себя: -требования к психолого-педагогическим условиям; -требования к кадровым условиям;  -требования к развивающей предметно-пространственной среде; -требования к финансовым условиям и материально-техническим условиям условиям.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«Требования к условиям реализации основной образовательной программы дошкольного образования» </dc:title>
  <dc:creator>Ignatenko</dc:creator>
  <cp:lastModifiedBy>Ignatenko</cp:lastModifiedBy>
  <cp:revision>7</cp:revision>
  <dcterms:created xsi:type="dcterms:W3CDTF">2015-01-13T15:47:29Z</dcterms:created>
  <dcterms:modified xsi:type="dcterms:W3CDTF">2015-01-13T16:56:30Z</dcterms:modified>
</cp:coreProperties>
</file>